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2"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60" r:id="rId24"/>
    <p:sldId id="284" r:id="rId2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53"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8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FF0A4E-EE79-41FE-8C5B-9BF05622EAE7}" type="datetimeFigureOut">
              <a:rPr lang="es-ES" smtClean="0">
                <a:solidFill>
                  <a:prstClr val="black">
                    <a:tint val="75000"/>
                  </a:prstClr>
                </a:solidFill>
              </a:rPr>
              <a:pPr/>
              <a:t>23/05/2012</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849514-2C98-4A88-A536-DCD4D1E31B54}" type="slidenum">
              <a:rPr lang="es-ES" smtClean="0">
                <a:solidFill>
                  <a:prstClr val="black">
                    <a:tint val="75000"/>
                  </a:prstClr>
                </a:solidFill>
              </a:rPr>
              <a:pPr/>
              <a:t>‹Nº›</a:t>
            </a:fld>
            <a:endParaRPr lang="es-E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764704"/>
            <a:ext cx="7772400" cy="1470025"/>
          </a:xfrm>
        </p:spPr>
        <p:txBody>
          <a:bodyPr/>
          <a:lstStyle/>
          <a:p>
            <a:r>
              <a:rPr lang="en-US" dirty="0" smtClean="0"/>
              <a:t>MOVIMIENTO COMUNERO</a:t>
            </a:r>
            <a:endParaRPr lang="en-US" dirty="0"/>
          </a:p>
        </p:txBody>
      </p:sp>
      <p:pic>
        <p:nvPicPr>
          <p:cNvPr id="2050" name="Picture 2" descr="C:\Users\Public\Pictures\imagenes para talleres\comunerosurdanet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844824"/>
            <a:ext cx="3429000" cy="4733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1250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340768"/>
            <a:ext cx="8496944" cy="1815882"/>
          </a:xfrm>
          <a:prstGeom prst="rect">
            <a:avLst/>
          </a:prstGeom>
        </p:spPr>
        <p:txBody>
          <a:bodyPr wrap="square">
            <a:spAutoFit/>
          </a:bodyPr>
          <a:lstStyle/>
          <a:p>
            <a:pPr algn="just"/>
            <a:r>
              <a:rPr lang="es-CO" sz="2800" dirty="0"/>
              <a:t>6) Enterado Juan Francisco </a:t>
            </a:r>
            <a:r>
              <a:rPr lang="es-CO" sz="2800" dirty="0" err="1"/>
              <a:t>Berbeo</a:t>
            </a:r>
            <a:r>
              <a:rPr lang="es-CO" sz="2800" dirty="0"/>
              <a:t> de la huida del regente envía un contingente de tropas para capturarlo al mando de José Antonio Galán quien es nombrado capitán.</a:t>
            </a:r>
          </a:p>
        </p:txBody>
      </p:sp>
    </p:spTree>
    <p:extLst>
      <p:ext uri="{BB962C8B-B14F-4D97-AF65-F5344CB8AC3E}">
        <p14:creationId xmlns:p14="http://schemas.microsoft.com/office/powerpoint/2010/main" val="6595166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4312" y="1480929"/>
            <a:ext cx="8568952" cy="2246769"/>
          </a:xfrm>
          <a:prstGeom prst="rect">
            <a:avLst/>
          </a:prstGeom>
        </p:spPr>
        <p:txBody>
          <a:bodyPr wrap="square">
            <a:spAutoFit/>
          </a:bodyPr>
          <a:lstStyle/>
          <a:p>
            <a:pPr algn="just"/>
            <a:r>
              <a:rPr lang="es-CO" sz="2800" dirty="0"/>
              <a:t>7) El gobierno en Santa fe enterado que el movimiento comunero con más de 20 mil persona pretende llegar hasta la capital, propone realizar unas capitulaciones en Zipaquirá, con el fin de ganar tiempo mientras llegan los refuerzos de Cartagena.</a:t>
            </a:r>
          </a:p>
        </p:txBody>
      </p:sp>
    </p:spTree>
    <p:extLst>
      <p:ext uri="{BB962C8B-B14F-4D97-AF65-F5344CB8AC3E}">
        <p14:creationId xmlns:p14="http://schemas.microsoft.com/office/powerpoint/2010/main" val="4039641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32" y="1628800"/>
            <a:ext cx="8676456" cy="2246769"/>
          </a:xfrm>
          <a:prstGeom prst="rect">
            <a:avLst/>
          </a:prstGeom>
        </p:spPr>
        <p:txBody>
          <a:bodyPr wrap="square">
            <a:spAutoFit/>
          </a:bodyPr>
          <a:lstStyle/>
          <a:p>
            <a:pPr algn="just"/>
            <a:r>
              <a:rPr lang="es-CO" sz="2800" dirty="0"/>
              <a:t>8) En Zipaquirá Juan Francisco </a:t>
            </a:r>
            <a:r>
              <a:rPr lang="es-CO" sz="2800" dirty="0" err="1"/>
              <a:t>Berbeo</a:t>
            </a:r>
            <a:r>
              <a:rPr lang="es-CO" sz="2800" dirty="0"/>
              <a:t> enterado de los levantamientos de indígenas y esclavos, promovido por José Antonio Galán en varias poblaciones por las que pasa, decide firmar con los representantes del gobierno las capitulaciones y así evitar que el pueblo llegue a la capital.</a:t>
            </a:r>
          </a:p>
        </p:txBody>
      </p:sp>
    </p:spTree>
    <p:extLst>
      <p:ext uri="{BB962C8B-B14F-4D97-AF65-F5344CB8AC3E}">
        <p14:creationId xmlns:p14="http://schemas.microsoft.com/office/powerpoint/2010/main" val="23326061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5800" y="1556792"/>
            <a:ext cx="8424936" cy="1815882"/>
          </a:xfrm>
          <a:prstGeom prst="rect">
            <a:avLst/>
          </a:prstGeom>
        </p:spPr>
        <p:txBody>
          <a:bodyPr wrap="square">
            <a:spAutoFit/>
          </a:bodyPr>
          <a:lstStyle/>
          <a:p>
            <a:pPr algn="just"/>
            <a:r>
              <a:rPr lang="es-CO" sz="2800" dirty="0"/>
              <a:t>9) El 8 de junio de 1.781 se firman las capitulaciones, pero previamente la Real Audiencia en reunión secreta asumía que las firmaba bajo presión y que las mismas no tendrían ninguna validez.</a:t>
            </a:r>
          </a:p>
        </p:txBody>
      </p:sp>
    </p:spTree>
    <p:extLst>
      <p:ext uri="{BB962C8B-B14F-4D97-AF65-F5344CB8AC3E}">
        <p14:creationId xmlns:p14="http://schemas.microsoft.com/office/powerpoint/2010/main" val="1171989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6584" y="1470263"/>
            <a:ext cx="8496944" cy="2246769"/>
          </a:xfrm>
          <a:prstGeom prst="rect">
            <a:avLst/>
          </a:prstGeom>
        </p:spPr>
        <p:txBody>
          <a:bodyPr wrap="square">
            <a:spAutoFit/>
          </a:bodyPr>
          <a:lstStyle/>
          <a:p>
            <a:pPr algn="just"/>
            <a:r>
              <a:rPr lang="es-CO" sz="2800" dirty="0"/>
              <a:t>10) José Antonio Galán enterado de la firma de las capitulaciones llama a los dirigentes del movimiento a proseguir la lucha, la cual el prosigue con el lema en su estandarte de “Unión de los Oprimidos contra Los </a:t>
            </a:r>
          </a:p>
          <a:p>
            <a:pPr algn="just"/>
            <a:r>
              <a:rPr lang="es-CO" sz="2800" dirty="0"/>
              <a:t>Opresores”.</a:t>
            </a:r>
          </a:p>
        </p:txBody>
      </p:sp>
    </p:spTree>
    <p:extLst>
      <p:ext uri="{BB962C8B-B14F-4D97-AF65-F5344CB8AC3E}">
        <p14:creationId xmlns:p14="http://schemas.microsoft.com/office/powerpoint/2010/main" val="46015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412776"/>
            <a:ext cx="3772951" cy="3970318"/>
          </a:xfrm>
          <a:prstGeom prst="rect">
            <a:avLst/>
          </a:prstGeom>
        </p:spPr>
        <p:txBody>
          <a:bodyPr wrap="square">
            <a:spAutoFit/>
          </a:bodyPr>
          <a:lstStyle/>
          <a:p>
            <a:pPr algn="just"/>
            <a:r>
              <a:rPr lang="es-CO" sz="2800" dirty="0"/>
              <a:t>11) Los antiguos dirigentes del movimiento como Salvador Plata, y otros se prestan para perseguir y capturar a José A. Galán el cual se realiza el 13 de octubre de 1781.</a:t>
            </a:r>
          </a:p>
        </p:txBody>
      </p:sp>
      <p:pic>
        <p:nvPicPr>
          <p:cNvPr id="12290" name="Picture 2" descr="http://blu.stb.s-msn.com/i/72/B2A474EE85172D234CBBC5850CA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628800"/>
            <a:ext cx="4772025" cy="4743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81906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448" y="404664"/>
            <a:ext cx="6455920" cy="3108543"/>
          </a:xfrm>
          <a:prstGeom prst="rect">
            <a:avLst/>
          </a:prstGeom>
        </p:spPr>
        <p:txBody>
          <a:bodyPr wrap="square">
            <a:spAutoFit/>
          </a:bodyPr>
          <a:lstStyle/>
          <a:p>
            <a:pPr algn="just"/>
            <a:r>
              <a:rPr lang="es-CO" sz="2800" dirty="0"/>
              <a:t>12) El dirigente comunero permanece encarcelado hasta el 30 de enero de 1.782, siendo condenado este día a la muerte el cual se ejecuta el 1 de febrero. Con Galán fueron condenados 3 dirigentes más como Lorenzo </a:t>
            </a:r>
            <a:r>
              <a:rPr lang="es-CO" sz="2800" dirty="0" err="1" smtClean="0"/>
              <a:t>Alcantuz</a:t>
            </a:r>
            <a:r>
              <a:rPr lang="es-CO" sz="2800" dirty="0"/>
              <a:t>, Manuel Ortiz e Isidro Molina.</a:t>
            </a:r>
          </a:p>
        </p:txBody>
      </p:sp>
      <p:pic>
        <p:nvPicPr>
          <p:cNvPr id="4098" name="Picture 2" descr="http://blogs.ua.es/carloshabsburgo/files/2010/11/Comuner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072872"/>
            <a:ext cx="5316669" cy="3729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8408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412776"/>
            <a:ext cx="8676456" cy="5262979"/>
          </a:xfrm>
          <a:prstGeom prst="rect">
            <a:avLst/>
          </a:prstGeom>
        </p:spPr>
        <p:txBody>
          <a:bodyPr wrap="square">
            <a:spAutoFit/>
          </a:bodyPr>
          <a:lstStyle/>
          <a:p>
            <a:pPr algn="ctr"/>
            <a:r>
              <a:rPr lang="es-CO" sz="2800" b="1" dirty="0"/>
              <a:t>CONSECUENCIAS DEL MOVIMIENTO COMUNERO</a:t>
            </a:r>
            <a:endParaRPr lang="es-CO" sz="2800" dirty="0"/>
          </a:p>
          <a:p>
            <a:r>
              <a:rPr lang="es-CO" sz="2800" b="1" dirty="0"/>
              <a:t> </a:t>
            </a:r>
            <a:endParaRPr lang="es-CO" sz="2800" dirty="0"/>
          </a:p>
          <a:p>
            <a:pPr algn="just"/>
            <a:r>
              <a:rPr lang="es-CO" sz="2800" dirty="0"/>
              <a:t>1) Mostró el profundo descontento de las colonias con la política que implementaba España y los conflictos entre Criollos y peninsulares por un lado y entre criollos ricos y sectores populares por otro.</a:t>
            </a:r>
          </a:p>
          <a:p>
            <a:pPr algn="just"/>
            <a:r>
              <a:rPr lang="es-CO" sz="2800" dirty="0"/>
              <a:t>2) El movimiento sembrará la semilla de la independencia de España que serás alcanzada 3 décadas después.</a:t>
            </a:r>
          </a:p>
          <a:p>
            <a:pPr algn="just"/>
            <a:r>
              <a:rPr lang="es-CO" sz="2800" dirty="0"/>
              <a:t>3) El movimiento mostró la fuerza del pueblo que se movilizó por miles, pero a su vez las dificultades de este de tener un proyecto propio  e independiente de los notables que no los representa.</a:t>
            </a:r>
          </a:p>
        </p:txBody>
      </p:sp>
    </p:spTree>
    <p:extLst>
      <p:ext uri="{BB962C8B-B14F-4D97-AF65-F5344CB8AC3E}">
        <p14:creationId xmlns:p14="http://schemas.microsoft.com/office/powerpoint/2010/main" val="26664341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128" y="1844824"/>
            <a:ext cx="5844639" cy="3293209"/>
          </a:xfrm>
          <a:prstGeom prst="rect">
            <a:avLst/>
          </a:prstGeom>
        </p:spPr>
        <p:txBody>
          <a:bodyPr wrap="square">
            <a:spAutoFit/>
          </a:bodyPr>
          <a:lstStyle/>
          <a:p>
            <a:pPr algn="ctr"/>
            <a:r>
              <a:rPr lang="es-CO" sz="2600" b="1" dirty="0"/>
              <a:t>¿QUIEN FUE Y QUE PAPEL JUGÓ JOSÉ ANTONIO GALÁN?</a:t>
            </a:r>
            <a:endParaRPr lang="es-CO" sz="2600" dirty="0"/>
          </a:p>
          <a:p>
            <a:r>
              <a:rPr lang="es-CO" sz="2600" b="1" dirty="0"/>
              <a:t> </a:t>
            </a:r>
            <a:endParaRPr lang="es-CO" sz="2600" dirty="0"/>
          </a:p>
          <a:p>
            <a:pPr algn="just"/>
            <a:r>
              <a:rPr lang="es-CO" sz="2600" dirty="0"/>
              <a:t>El representante de los intereses populares en el movimiento comunero José Antonio Galán, era hijo del gallego Martín Galán y de Paula Francisca Zorro oriunda de estas tierras</a:t>
            </a:r>
            <a:r>
              <a:rPr lang="es-CO" sz="2600" dirty="0" smtClean="0"/>
              <a:t>.</a:t>
            </a:r>
            <a:endParaRPr lang="es-CO" sz="2600" dirty="0"/>
          </a:p>
        </p:txBody>
      </p:sp>
      <p:pic>
        <p:nvPicPr>
          <p:cNvPr id="3" name="Picture 2" descr="http://co.kalipedia.com/kalipediamedia/historia/media/200807/30/hiscolombia/20080730klphishco_18_Ies_S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9239" y="1812816"/>
            <a:ext cx="3311489" cy="4390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18488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504" y="1720840"/>
            <a:ext cx="8424936" cy="4401205"/>
          </a:xfrm>
          <a:prstGeom prst="rect">
            <a:avLst/>
          </a:prstGeom>
        </p:spPr>
        <p:txBody>
          <a:bodyPr wrap="square">
            <a:spAutoFit/>
          </a:bodyPr>
          <a:lstStyle/>
          <a:p>
            <a:pPr algn="just"/>
            <a:r>
              <a:rPr lang="es-CO" sz="2800" dirty="0"/>
              <a:t>Aunque poco se sabe de su juventud, se cree que estudio en el colegio de San Bartolomé en los últimos años del régimen colonial. Se sabe que por su carácter y los conflictos que provocó en </a:t>
            </a:r>
            <a:r>
              <a:rPr lang="es-CO" sz="2800" dirty="0" err="1"/>
              <a:t>Charalá</a:t>
            </a:r>
            <a:r>
              <a:rPr lang="es-CO" sz="2800" dirty="0"/>
              <a:t> su pueblo natal, fue reclutado y enviado forzadamente a Cartagena para prestar servicio en el batallón de Pardos, denominado fijo. En sus filas obtuvo los galones de cabo  y de sus cuarteles escapó cuando comenzaba a producirse las primeras manifestaciones de descontento de los pueblos contra la política fiscal.</a:t>
            </a:r>
          </a:p>
        </p:txBody>
      </p:sp>
    </p:spTree>
    <p:extLst>
      <p:ext uri="{BB962C8B-B14F-4D97-AF65-F5344CB8AC3E}">
        <p14:creationId xmlns:p14="http://schemas.microsoft.com/office/powerpoint/2010/main" val="2286135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556792"/>
            <a:ext cx="8748464" cy="2246769"/>
          </a:xfrm>
          <a:prstGeom prst="rect">
            <a:avLst/>
          </a:prstGeom>
        </p:spPr>
        <p:txBody>
          <a:bodyPr wrap="square">
            <a:spAutoFit/>
          </a:bodyPr>
          <a:lstStyle/>
          <a:p>
            <a:pPr algn="just"/>
            <a:r>
              <a:rPr lang="es-CO" sz="2800" dirty="0"/>
              <a:t>El 16 de marzo de 1.781 día de mercado, la ciudad del socorro fue epicentro de una serie de actos protagonizados por pobladores de esta villa. Este día las autoridades coloniales fijaron en los muros de la casa municipal el edicto, en la que se anunciaba los nuevos impuestos</a:t>
            </a:r>
            <a:r>
              <a:rPr lang="es-CO" sz="2800" dirty="0" smtClean="0"/>
              <a:t>.</a:t>
            </a:r>
            <a:endParaRPr lang="es-CO" sz="2800" dirty="0"/>
          </a:p>
        </p:txBody>
      </p:sp>
      <p:pic>
        <p:nvPicPr>
          <p:cNvPr id="3076" name="Picture 4" descr="http://3.bp.blogspot.com/_FUDqYXTRIYk/TDU7tPBTsPI/AAAAAAAAAdw/uGwABom1cq4/s320/ilemancipacion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3104" y="3720749"/>
            <a:ext cx="3882256" cy="29562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556792"/>
            <a:ext cx="8568952" cy="3693319"/>
          </a:xfrm>
          <a:prstGeom prst="rect">
            <a:avLst/>
          </a:prstGeom>
        </p:spPr>
        <p:txBody>
          <a:bodyPr wrap="square">
            <a:spAutoFit/>
          </a:bodyPr>
          <a:lstStyle/>
          <a:p>
            <a:pPr algn="just"/>
            <a:r>
              <a:rPr lang="es-CO" sz="2600" dirty="0"/>
              <a:t>Galán quien estaba convencido que el movimiento comunero solo podría triunfar si lograra transformarse en una revolución social, no se esforzó por capturar al regente visitador, sino que se dedicó a levantar a los pueblos por donde pasaba por sus derechos, promulgando la libertad de los esclavos, los derechos de los indios a la tierra, el cual se convierte en un referente para que poblaciones de los llanos, Antioquia, Cauca, Cundinamarca, se sublevaran no solo contra los impuestos sino por sus propias reivindicaciones. </a:t>
            </a:r>
          </a:p>
        </p:txBody>
      </p:sp>
    </p:spTree>
    <p:extLst>
      <p:ext uri="{BB962C8B-B14F-4D97-AF65-F5344CB8AC3E}">
        <p14:creationId xmlns:p14="http://schemas.microsoft.com/office/powerpoint/2010/main" val="16099195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859340"/>
            <a:ext cx="8676456" cy="3693319"/>
          </a:xfrm>
          <a:prstGeom prst="rect">
            <a:avLst/>
          </a:prstGeom>
        </p:spPr>
        <p:txBody>
          <a:bodyPr wrap="square">
            <a:spAutoFit/>
          </a:bodyPr>
          <a:lstStyle/>
          <a:p>
            <a:pPr algn="just"/>
            <a:r>
              <a:rPr lang="es-CO" sz="2600" dirty="0"/>
              <a:t> </a:t>
            </a:r>
          </a:p>
          <a:p>
            <a:pPr algn="just"/>
            <a:r>
              <a:rPr lang="es-CO" sz="2600" dirty="0"/>
              <a:t>La fronda oligárquica quien tenía los principales cargos del movimiento y que solo estaban interesadas en la rebaja de impuestos y en la obtención de representación política, veían con preocupación que el movimiento se les saliera de las manos por lo cual convinieron la firma de las capitulaciones que como se demostró después fueron prontamente desconocidas.</a:t>
            </a:r>
          </a:p>
          <a:p>
            <a:pPr algn="just"/>
            <a:r>
              <a:rPr lang="es-CO" sz="2600" dirty="0"/>
              <a:t> </a:t>
            </a:r>
          </a:p>
        </p:txBody>
      </p:sp>
    </p:spTree>
    <p:extLst>
      <p:ext uri="{BB962C8B-B14F-4D97-AF65-F5344CB8AC3E}">
        <p14:creationId xmlns:p14="http://schemas.microsoft.com/office/powerpoint/2010/main" val="13319178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589" y="0"/>
            <a:ext cx="5472997" cy="6858000"/>
          </a:xfrm>
          <a:prstGeom prst="rect">
            <a:avLst/>
          </a:prstGeom>
        </p:spPr>
      </p:pic>
    </p:spTree>
    <p:extLst>
      <p:ext uri="{BB962C8B-B14F-4D97-AF65-F5344CB8AC3E}">
        <p14:creationId xmlns:p14="http://schemas.microsoft.com/office/powerpoint/2010/main" val="31921423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12225"/>
            <a:ext cx="4332312" cy="6834223"/>
          </a:xfrm>
          <a:prstGeom prst="rect">
            <a:avLst/>
          </a:prstGeom>
        </p:spPr>
      </p:pic>
      <p:sp>
        <p:nvSpPr>
          <p:cNvPr id="3" name="2 Rectángulo"/>
          <p:cNvSpPr/>
          <p:nvPr/>
        </p:nvSpPr>
        <p:spPr>
          <a:xfrm>
            <a:off x="-18256" y="2276872"/>
            <a:ext cx="2286000" cy="1477328"/>
          </a:xfrm>
          <a:prstGeom prst="rect">
            <a:avLst/>
          </a:prstGeom>
        </p:spPr>
        <p:txBody>
          <a:bodyPr wrap="square">
            <a:spAutoFit/>
          </a:bodyPr>
          <a:lstStyle/>
          <a:p>
            <a:pPr algn="ctr"/>
            <a:r>
              <a:rPr lang="es-CO" b="1" dirty="0"/>
              <a:t>Recibo de pierna y pie derecho de Galán en </a:t>
            </a:r>
            <a:r>
              <a:rPr lang="es-CO" b="1" dirty="0" err="1"/>
              <a:t>Charalá</a:t>
            </a:r>
            <a:r>
              <a:rPr lang="es-CO" b="1" dirty="0"/>
              <a:t> y promulgación de sentencia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904" y="1268760"/>
            <a:ext cx="8424936" cy="4832092"/>
          </a:xfrm>
          <a:prstGeom prst="rect">
            <a:avLst/>
          </a:prstGeom>
        </p:spPr>
        <p:txBody>
          <a:bodyPr wrap="square">
            <a:spAutoFit/>
          </a:bodyPr>
          <a:lstStyle/>
          <a:p>
            <a:pPr algn="ctr"/>
            <a:r>
              <a:rPr lang="es-CO" sz="2800" dirty="0" smtClean="0"/>
              <a:t>ACTIVIDAD</a:t>
            </a:r>
            <a:r>
              <a:rPr lang="es-CO" sz="2800" dirty="0"/>
              <a:t> </a:t>
            </a:r>
            <a:endParaRPr lang="es-CO" sz="2800" dirty="0" smtClean="0"/>
          </a:p>
          <a:p>
            <a:r>
              <a:rPr lang="es-CO" sz="2800" dirty="0" smtClean="0"/>
              <a:t>1</a:t>
            </a:r>
            <a:r>
              <a:rPr lang="es-CO" sz="2800" dirty="0"/>
              <a:t>. ¿Por qué se dieron los movimientos comuneros en la Nueva Granada?</a:t>
            </a:r>
            <a:r>
              <a:rPr lang="es-CO" sz="2800" dirty="0"/>
              <a:t/>
            </a:r>
            <a:br>
              <a:rPr lang="es-CO" sz="2800" dirty="0"/>
            </a:br>
            <a:r>
              <a:rPr lang="es-CO" sz="2800" dirty="0"/>
              <a:t/>
            </a:r>
            <a:br>
              <a:rPr lang="es-CO" sz="2800" dirty="0"/>
            </a:br>
            <a:r>
              <a:rPr lang="es-CO" sz="2800" dirty="0"/>
              <a:t>  * Que son los movimientos comuneros</a:t>
            </a:r>
            <a:r>
              <a:rPr lang="es-CO" sz="2800" dirty="0"/>
              <a:t/>
            </a:r>
            <a:br>
              <a:rPr lang="es-CO" sz="2800" dirty="0"/>
            </a:br>
            <a:r>
              <a:rPr lang="es-CO" sz="2800" dirty="0"/>
              <a:t>  * Antecedentes del movimiento comunero</a:t>
            </a:r>
            <a:r>
              <a:rPr lang="es-CO" sz="2800" dirty="0"/>
              <a:t/>
            </a:r>
            <a:br>
              <a:rPr lang="es-CO" sz="2800" dirty="0"/>
            </a:br>
            <a:r>
              <a:rPr lang="es-CO" sz="2800" dirty="0"/>
              <a:t>  * Principales acontecimientos</a:t>
            </a:r>
            <a:r>
              <a:rPr lang="es-CO" sz="2800" dirty="0"/>
              <a:t/>
            </a:r>
            <a:br>
              <a:rPr lang="es-CO" sz="2800" dirty="0"/>
            </a:br>
            <a:r>
              <a:rPr lang="es-CO" sz="2800" dirty="0"/>
              <a:t>  * Consecuencias del movimiento</a:t>
            </a:r>
            <a:r>
              <a:rPr lang="es-CO" sz="2800" dirty="0"/>
              <a:t/>
            </a:r>
            <a:br>
              <a:rPr lang="es-CO" sz="2800" dirty="0"/>
            </a:br>
            <a:r>
              <a:rPr lang="es-CO" sz="2800" dirty="0"/>
              <a:t/>
            </a:r>
            <a:br>
              <a:rPr lang="es-CO" sz="2800" dirty="0"/>
            </a:br>
            <a:r>
              <a:rPr lang="es-CO" sz="2800" dirty="0"/>
              <a:t>  2. ¿Qué repercusiones tuvieron para la Independencia?</a:t>
            </a:r>
            <a:r>
              <a:rPr lang="es-CO" sz="2800" dirty="0"/>
              <a:t/>
            </a:r>
            <a:br>
              <a:rPr lang="es-CO" sz="2800" dirty="0"/>
            </a:br>
            <a:endParaRPr lang="es-CO" sz="2800" dirty="0"/>
          </a:p>
        </p:txBody>
      </p:sp>
    </p:spTree>
    <p:extLst>
      <p:ext uri="{BB962C8B-B14F-4D97-AF65-F5344CB8AC3E}">
        <p14:creationId xmlns:p14="http://schemas.microsoft.com/office/powerpoint/2010/main" val="25035746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268760"/>
            <a:ext cx="8604448" cy="3108543"/>
          </a:xfrm>
          <a:prstGeom prst="rect">
            <a:avLst/>
          </a:prstGeom>
        </p:spPr>
        <p:txBody>
          <a:bodyPr wrap="square">
            <a:spAutoFit/>
          </a:bodyPr>
          <a:lstStyle/>
          <a:p>
            <a:pPr algn="just"/>
            <a:r>
              <a:rPr lang="es-CO" sz="2800" dirty="0"/>
              <a:t>En la plaza un grupo de personas entran haciendo sonar tambores y gritando consignas de “Viva el Rey Abajo  el mal Gobierno”, lo cual indica que los habitantes culpaban de todos los males al regente visitador. Entre la multitud una mujer humilde toma el edicto y lo rompe, lo cual provoca el jubilo de los asistentes. Esta mujer era Manuela Beltrán</a:t>
            </a:r>
            <a:r>
              <a:rPr lang="es-CO" sz="2800" dirty="0" smtClean="0"/>
              <a:t>. </a:t>
            </a:r>
            <a:endParaRPr lang="es-CO" sz="2800" dirty="0"/>
          </a:p>
        </p:txBody>
      </p:sp>
      <p:pic>
        <p:nvPicPr>
          <p:cNvPr id="3" name="Picture 2" descr="http://t0.gstatic.com/images?q=tbn:ANd9GcSrNH3OD3eXfpVZvRM4xptR5We_TMG2x1-WphHgwsYXF_76cllSxyDh-m3qW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3884763"/>
            <a:ext cx="4508862" cy="2973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028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440" y="1256561"/>
            <a:ext cx="8676456" cy="3108543"/>
          </a:xfrm>
          <a:prstGeom prst="rect">
            <a:avLst/>
          </a:prstGeom>
        </p:spPr>
        <p:txBody>
          <a:bodyPr wrap="square">
            <a:spAutoFit/>
          </a:bodyPr>
          <a:lstStyle/>
          <a:p>
            <a:pPr algn="just"/>
            <a:r>
              <a:rPr lang="es-CO" sz="2800" dirty="0"/>
              <a:t>Al levantamiento del socorro le siguen otras villas como </a:t>
            </a:r>
            <a:r>
              <a:rPr lang="es-CO" sz="2800" dirty="0" err="1"/>
              <a:t>Simacota</a:t>
            </a:r>
            <a:r>
              <a:rPr lang="es-CO" sz="2800" dirty="0"/>
              <a:t> en marzo 17, San Gil en marzo 24, </a:t>
            </a:r>
            <a:r>
              <a:rPr lang="es-CO" sz="2800" dirty="0" err="1"/>
              <a:t>Pinchote</a:t>
            </a:r>
            <a:r>
              <a:rPr lang="es-CO" sz="2800" dirty="0"/>
              <a:t> en marzo 25 y </a:t>
            </a:r>
            <a:r>
              <a:rPr lang="es-CO" sz="2800" dirty="0" err="1"/>
              <a:t>Barichará</a:t>
            </a:r>
            <a:r>
              <a:rPr lang="es-CO" sz="2800" dirty="0"/>
              <a:t> en abril 1. La dimensión misma de las sublevaciones obligó a pensar en la necesidad de un comando central que dirigiera el proceso y adoptara objetivos de lucha común, definiéndose una asamblea para el 16 de abril, con el fin de nombrar dicha junta. </a:t>
            </a:r>
            <a:endParaRPr lang="es-CO" sz="2800" dirty="0"/>
          </a:p>
        </p:txBody>
      </p:sp>
      <p:pic>
        <p:nvPicPr>
          <p:cNvPr id="10242" name="Picture 2" descr="http://www.ejercito.mil.co/tools/microsThumb.php?src=recursos_user/imagenes//centro_hist/hist_ejercito/nva_granada.jpg&amp;w=2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4213" y="4365104"/>
            <a:ext cx="3630910" cy="2383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12776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272" y="1263526"/>
            <a:ext cx="8604448" cy="1384995"/>
          </a:xfrm>
          <a:prstGeom prst="rect">
            <a:avLst/>
          </a:prstGeom>
        </p:spPr>
        <p:txBody>
          <a:bodyPr wrap="square">
            <a:spAutoFit/>
          </a:bodyPr>
          <a:lstStyle/>
          <a:p>
            <a:pPr algn="ctr"/>
            <a:r>
              <a:rPr lang="es-CO" sz="2800" b="1" dirty="0"/>
              <a:t>PRINCIPALES ACONTECIMIENTOS DEL MOVIMIENTO COMUNERO.</a:t>
            </a:r>
            <a:endParaRPr lang="es-CO" sz="2800" dirty="0"/>
          </a:p>
          <a:p>
            <a:pPr algn="just"/>
            <a:r>
              <a:rPr lang="es-CO" sz="2800" b="1" dirty="0"/>
              <a:t> </a:t>
            </a:r>
            <a:endParaRPr lang="es-CO" sz="2800" dirty="0"/>
          </a:p>
        </p:txBody>
      </p:sp>
      <p:pic>
        <p:nvPicPr>
          <p:cNvPr id="11266" name="Picture 2" descr="http://www.bogotahotelcasamarly.com/web/images/phocagallery/hyc/thumbs/phoca_thumb_l_03%20Jose%20Antonio%20Gal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2564904"/>
            <a:ext cx="4965237" cy="3723928"/>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23272" y="2551837"/>
            <a:ext cx="3972664" cy="3939540"/>
          </a:xfrm>
          <a:prstGeom prst="rect">
            <a:avLst/>
          </a:prstGeom>
        </p:spPr>
        <p:txBody>
          <a:bodyPr wrap="square">
            <a:spAutoFit/>
          </a:bodyPr>
          <a:lstStyle/>
          <a:p>
            <a:pPr algn="ctr"/>
            <a:r>
              <a:rPr lang="es-CO" sz="2500" dirty="0"/>
              <a:t>1) Conformación de la junta del común en la cual fueron nombrados Juan Francisco </a:t>
            </a:r>
            <a:r>
              <a:rPr lang="es-CO" sz="2500" dirty="0" err="1"/>
              <a:t>Berbeo</a:t>
            </a:r>
            <a:r>
              <a:rPr lang="es-CO" sz="2500" dirty="0"/>
              <a:t> (comerciante), como comandante general; Salvador Plata (Terrateniente), José Monsalve, Francisco Rosillo, Antonio Molina y Manuel Ortiz. </a:t>
            </a:r>
            <a:endParaRPr lang="es-CO" sz="2500" dirty="0"/>
          </a:p>
        </p:txBody>
      </p:sp>
    </p:spTree>
    <p:extLst>
      <p:ext uri="{BB962C8B-B14F-4D97-AF65-F5344CB8AC3E}">
        <p14:creationId xmlns:p14="http://schemas.microsoft.com/office/powerpoint/2010/main" val="3283615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470263"/>
            <a:ext cx="8748464" cy="2246769"/>
          </a:xfrm>
          <a:prstGeom prst="rect">
            <a:avLst/>
          </a:prstGeom>
        </p:spPr>
        <p:txBody>
          <a:bodyPr wrap="square">
            <a:spAutoFit/>
          </a:bodyPr>
          <a:lstStyle/>
          <a:p>
            <a:pPr algn="just"/>
            <a:r>
              <a:rPr lang="es-CO" sz="2800" dirty="0"/>
              <a:t>2) La Real audiencia en Santa fe enterada de los hechos envía un pequeño contingente de 80 personas para contener a los manifestantes, pero la misma es derrotada en Puente Real por los comuneros que en número pasaban de los 4 mil personas.</a:t>
            </a:r>
            <a:endParaRPr lang="es-CO" sz="2800" dirty="0"/>
          </a:p>
        </p:txBody>
      </p:sp>
    </p:spTree>
    <p:extLst>
      <p:ext uri="{BB962C8B-B14F-4D97-AF65-F5344CB8AC3E}">
        <p14:creationId xmlns:p14="http://schemas.microsoft.com/office/powerpoint/2010/main" val="2768389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688" y="1412776"/>
            <a:ext cx="8748464" cy="1815882"/>
          </a:xfrm>
          <a:prstGeom prst="rect">
            <a:avLst/>
          </a:prstGeom>
        </p:spPr>
        <p:txBody>
          <a:bodyPr wrap="square">
            <a:spAutoFit/>
          </a:bodyPr>
          <a:lstStyle/>
          <a:p>
            <a:pPr algn="just"/>
            <a:r>
              <a:rPr lang="es-CO" sz="2800" dirty="0"/>
              <a:t>3) El regente Visitador una vez se entera de esta derrota, emprende la huida hasta Honda para embarcarse hacia Cartagena en donde esta el Virrey Flórez, quien al frente de tropas enfrenta ala armada Inglesa.</a:t>
            </a:r>
          </a:p>
        </p:txBody>
      </p:sp>
    </p:spTree>
    <p:extLst>
      <p:ext uri="{BB962C8B-B14F-4D97-AF65-F5344CB8AC3E}">
        <p14:creationId xmlns:p14="http://schemas.microsoft.com/office/powerpoint/2010/main" val="32606791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000" y="2132856"/>
            <a:ext cx="4374232" cy="2677656"/>
          </a:xfrm>
          <a:prstGeom prst="rect">
            <a:avLst/>
          </a:prstGeom>
        </p:spPr>
        <p:txBody>
          <a:bodyPr wrap="square">
            <a:spAutoFit/>
          </a:bodyPr>
          <a:lstStyle/>
          <a:p>
            <a:pPr algn="just"/>
            <a:r>
              <a:rPr lang="es-CO" sz="2800" dirty="0"/>
              <a:t>4) El 13 de mayo luego de reorganizarse y por presión de la multitud, el movimiento emprende su marcha para llegar a la capital.</a:t>
            </a:r>
          </a:p>
        </p:txBody>
      </p:sp>
      <p:pic>
        <p:nvPicPr>
          <p:cNvPr id="9218" name="Picture 2" descr="http://cristianzamora.files.wordpress.com/2010/11/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5232" y="1484784"/>
            <a:ext cx="4344938" cy="4947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9168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080" y="1484784"/>
            <a:ext cx="8604448" cy="1815882"/>
          </a:xfrm>
          <a:prstGeom prst="rect">
            <a:avLst/>
          </a:prstGeom>
        </p:spPr>
        <p:txBody>
          <a:bodyPr wrap="square">
            <a:spAutoFit/>
          </a:bodyPr>
          <a:lstStyle/>
          <a:p>
            <a:pPr algn="just"/>
            <a:r>
              <a:rPr lang="es-CO" sz="2800" dirty="0"/>
              <a:t>5) El cabildo de Santa Fe y la Real Audiencia asumen el gobierno y designan como negociadores al Alcalde de la Ciudad el señor Eustaquio Galvis, al oidor Joaquín Vasco y al arzobispo Antonio Caballero y Góngora.</a:t>
            </a:r>
          </a:p>
        </p:txBody>
      </p:sp>
    </p:spTree>
    <p:extLst>
      <p:ext uri="{BB962C8B-B14F-4D97-AF65-F5344CB8AC3E}">
        <p14:creationId xmlns:p14="http://schemas.microsoft.com/office/powerpoint/2010/main" val="122781677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893</Words>
  <Application>Microsoft Office PowerPoint</Application>
  <PresentationFormat>Presentación en pantalla (4:3)</PresentationFormat>
  <Paragraphs>35</Paragraphs>
  <Slides>24</Slides>
  <Notes>0</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1_Tema de Office</vt:lpstr>
      <vt:lpstr>MOVIMIENTO COMUNERO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Alejo Domínguez</dc:creator>
  <cp:lastModifiedBy>C6</cp:lastModifiedBy>
  <cp:revision>25</cp:revision>
  <dcterms:created xsi:type="dcterms:W3CDTF">2010-04-28T22:54:16Z</dcterms:created>
  <dcterms:modified xsi:type="dcterms:W3CDTF">2012-05-23T14:42:41Z</dcterms:modified>
</cp:coreProperties>
</file>